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7" r:id="rId3"/>
    <p:sldId id="27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652"/>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9390-A8A4-AB43-BC4B-C59E84CDDE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7844AF-C9E2-E44B-85BC-9F95D34E2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9DADEE-8519-AD4F-ADE0-4F2C4FDDA03D}"/>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5" name="Footer Placeholder 4">
            <a:extLst>
              <a:ext uri="{FF2B5EF4-FFF2-40B4-BE49-F238E27FC236}">
                <a16:creationId xmlns:a16="http://schemas.microsoft.com/office/drawing/2014/main" id="{EC90EE40-53B4-9E44-B152-7C1AB0E7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3FA2B-7C4E-6A4D-9887-E20352D49B44}"/>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388058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1147-46AA-864B-BCF0-298D8D22A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D7335-A39E-9C45-8D36-ACC7662A84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104C2-3A6E-5C4F-8EDC-0E40E4CBB35F}"/>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5" name="Footer Placeholder 4">
            <a:extLst>
              <a:ext uri="{FF2B5EF4-FFF2-40B4-BE49-F238E27FC236}">
                <a16:creationId xmlns:a16="http://schemas.microsoft.com/office/drawing/2014/main" id="{D6CE13CF-890E-6545-8B3E-354217FBE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2DA8-E187-9F48-9732-81A764D4B21B}"/>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71782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7CE5D-33BA-6141-A943-8C677C73A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D8F52B-8439-3C46-B147-2B6B1D7BB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914D6-3D07-C640-A802-C4A4C021D24B}"/>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5" name="Footer Placeholder 4">
            <a:extLst>
              <a:ext uri="{FF2B5EF4-FFF2-40B4-BE49-F238E27FC236}">
                <a16:creationId xmlns:a16="http://schemas.microsoft.com/office/drawing/2014/main" id="{06E5E69F-EEE8-FC4E-86FA-428008F27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BD0F9-8552-404A-90B2-F49BD7C533EE}"/>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126930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E274-42CB-2243-ACF7-5C0223E84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BA6EF-DB2C-A241-BF96-B5ED41AE1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21C81-14F4-334E-80AE-8D26A831CDFE}"/>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5" name="Footer Placeholder 4">
            <a:extLst>
              <a:ext uri="{FF2B5EF4-FFF2-40B4-BE49-F238E27FC236}">
                <a16:creationId xmlns:a16="http://schemas.microsoft.com/office/drawing/2014/main" id="{E3080617-3DF8-4B4C-B6FA-AD011D6BA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F002B-A40E-FE4A-9724-545061F17F8C}"/>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10806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3AD0-74A1-494B-BB51-5EA92BCD9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BC760F-9BE5-DB4D-B61A-FE4CDA18F4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B4404-6FDE-9243-8D20-1D7055941558}"/>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5" name="Footer Placeholder 4">
            <a:extLst>
              <a:ext uri="{FF2B5EF4-FFF2-40B4-BE49-F238E27FC236}">
                <a16:creationId xmlns:a16="http://schemas.microsoft.com/office/drawing/2014/main" id="{4810E107-AEF5-5342-8BD8-B37BA4D40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77B80-00D0-054F-8D18-7E37C3EDA23F}"/>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346283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3AC9-54C0-1E4F-A5DD-FDD690103F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43312-4049-4642-AA33-B9F2EB5A9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32D1CB-C5CB-DA44-B6C3-5CF3720E2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EA7E3C-8F9C-B54C-AA2E-113753652784}"/>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6" name="Footer Placeholder 5">
            <a:extLst>
              <a:ext uri="{FF2B5EF4-FFF2-40B4-BE49-F238E27FC236}">
                <a16:creationId xmlns:a16="http://schemas.microsoft.com/office/drawing/2014/main" id="{B689778B-8F47-A045-9C61-A9E0E4967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B57FA-DA66-544C-9B16-DD2AD234C641}"/>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146698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62E7-A7CF-FB40-AB9A-D7C8D997D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53302-57FA-D442-8528-7B8E1E290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9B19A-22D9-344D-BBAE-983650DE97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1D83AC-8F2F-6F48-B17F-ED87F218B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0FC16-80D4-3A4E-8028-CD166E23E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25593-83A6-B84D-B2CC-C8FD162FBA14}"/>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8" name="Footer Placeholder 7">
            <a:extLst>
              <a:ext uri="{FF2B5EF4-FFF2-40B4-BE49-F238E27FC236}">
                <a16:creationId xmlns:a16="http://schemas.microsoft.com/office/drawing/2014/main" id="{24C95A30-887D-4F4E-809F-C27AAB198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CAAD3B-4814-AA4E-A814-85473986FF65}"/>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89663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D53B-45C5-464C-AD0A-843DB1E8E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6C1AD-025E-3A41-A9B6-9E5B7F723F4C}"/>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4" name="Footer Placeholder 3">
            <a:extLst>
              <a:ext uri="{FF2B5EF4-FFF2-40B4-BE49-F238E27FC236}">
                <a16:creationId xmlns:a16="http://schemas.microsoft.com/office/drawing/2014/main" id="{22498D53-1721-774C-8319-5A2A911DE9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D589B-C39E-F345-ADF0-D26096EEA550}"/>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279252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78F309-7938-FD49-9990-7A228F7F5C55}"/>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3" name="Footer Placeholder 2">
            <a:extLst>
              <a:ext uri="{FF2B5EF4-FFF2-40B4-BE49-F238E27FC236}">
                <a16:creationId xmlns:a16="http://schemas.microsoft.com/office/drawing/2014/main" id="{7167508F-EBE4-5B45-99F0-F3C2FA6804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F491D-0278-C840-BB71-D6D8775CBB54}"/>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328009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5DF2-1CAE-314C-9771-D19A8CC8C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421E65-1312-854E-874C-088AFE300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01159-6888-BA49-B617-1F10DAFE0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9D780-1051-FA47-8F3C-60283BE92C3A}"/>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6" name="Footer Placeholder 5">
            <a:extLst>
              <a:ext uri="{FF2B5EF4-FFF2-40B4-BE49-F238E27FC236}">
                <a16:creationId xmlns:a16="http://schemas.microsoft.com/office/drawing/2014/main" id="{8FBB6A8C-C5B9-1048-9014-54BC4930C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86EA-62CA-A042-AE76-EB32D74A1933}"/>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308212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DD17-EC76-C24E-996F-8D33055EA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0FC14A-E499-0448-AAFD-92CD6BC94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B60E9-B293-0E48-86D1-1DB20F8EE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09FCB-5DEE-B645-B48F-DE5FC74E22EE}"/>
              </a:ext>
            </a:extLst>
          </p:cNvPr>
          <p:cNvSpPr>
            <a:spLocks noGrp="1"/>
          </p:cNvSpPr>
          <p:nvPr>
            <p:ph type="dt" sz="half" idx="10"/>
          </p:nvPr>
        </p:nvSpPr>
        <p:spPr/>
        <p:txBody>
          <a:bodyPr/>
          <a:lstStyle/>
          <a:p>
            <a:fld id="{78747920-BA56-8049-978A-40B39C1813E8}" type="datetimeFigureOut">
              <a:rPr lang="en-US" smtClean="0"/>
              <a:t>3/14/21</a:t>
            </a:fld>
            <a:endParaRPr lang="en-US"/>
          </a:p>
        </p:txBody>
      </p:sp>
      <p:sp>
        <p:nvSpPr>
          <p:cNvPr id="6" name="Footer Placeholder 5">
            <a:extLst>
              <a:ext uri="{FF2B5EF4-FFF2-40B4-BE49-F238E27FC236}">
                <a16:creationId xmlns:a16="http://schemas.microsoft.com/office/drawing/2014/main" id="{EEE03468-A198-7540-9884-C7285DCA0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C577A-C9DF-C94C-8C15-0720E531A807}"/>
              </a:ext>
            </a:extLst>
          </p:cNvPr>
          <p:cNvSpPr>
            <a:spLocks noGrp="1"/>
          </p:cNvSpPr>
          <p:nvPr>
            <p:ph type="sldNum" sz="quarter" idx="12"/>
          </p:nvPr>
        </p:nvSpPr>
        <p:spPr/>
        <p:txBody>
          <a:bodyPr/>
          <a:lstStyle/>
          <a:p>
            <a:fld id="{7A80D7E4-2736-1B4A-ABBC-667E1B1F2290}" type="slidenum">
              <a:rPr lang="en-US" smtClean="0"/>
              <a:t>‹#›</a:t>
            </a:fld>
            <a:endParaRPr lang="en-US"/>
          </a:p>
        </p:txBody>
      </p:sp>
    </p:spTree>
    <p:extLst>
      <p:ext uri="{BB962C8B-B14F-4D97-AF65-F5344CB8AC3E}">
        <p14:creationId xmlns:p14="http://schemas.microsoft.com/office/powerpoint/2010/main" val="420871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7AE1F-87F9-4145-9666-F56AA9527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78582C-89CD-D545-83AC-46E1819C6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CA66A-7449-6640-B430-9E908402E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47920-BA56-8049-978A-40B39C1813E8}" type="datetimeFigureOut">
              <a:rPr lang="en-US" smtClean="0"/>
              <a:t>3/14/21</a:t>
            </a:fld>
            <a:endParaRPr lang="en-US"/>
          </a:p>
        </p:txBody>
      </p:sp>
      <p:sp>
        <p:nvSpPr>
          <p:cNvPr id="5" name="Footer Placeholder 4">
            <a:extLst>
              <a:ext uri="{FF2B5EF4-FFF2-40B4-BE49-F238E27FC236}">
                <a16:creationId xmlns:a16="http://schemas.microsoft.com/office/drawing/2014/main" id="{E489DDB5-C55B-6743-9F98-76D8CE6C6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E3565E-7A5F-F54E-AE24-CBD129123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0D7E4-2736-1B4A-ABBC-667E1B1F2290}" type="slidenum">
              <a:rPr lang="en-US" smtClean="0"/>
              <a:t>‹#›</a:t>
            </a:fld>
            <a:endParaRPr lang="en-US"/>
          </a:p>
        </p:txBody>
      </p:sp>
    </p:spTree>
    <p:extLst>
      <p:ext uri="{BB962C8B-B14F-4D97-AF65-F5344CB8AC3E}">
        <p14:creationId xmlns:p14="http://schemas.microsoft.com/office/powerpoint/2010/main" val="655647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6FDE00-0485-F548-A729-620092E7472C}"/>
              </a:ext>
            </a:extLst>
          </p:cNvPr>
          <p:cNvSpPr txBox="1"/>
          <p:nvPr/>
        </p:nvSpPr>
        <p:spPr>
          <a:xfrm>
            <a:off x="469174" y="189553"/>
            <a:ext cx="11317584" cy="5355312"/>
          </a:xfrm>
          <a:prstGeom prst="rect">
            <a:avLst/>
          </a:prstGeom>
          <a:noFill/>
        </p:spPr>
        <p:txBody>
          <a:bodyPr wrap="square" rtlCol="0">
            <a:spAutoFit/>
          </a:bodyPr>
          <a:lstStyle/>
          <a:p>
            <a:pPr algn="just"/>
            <a:r>
              <a:rPr lang="en-US" b="1" dirty="0"/>
              <a:t>Prospect School’s Verification Visit to become an IB World School will take place on Monday, March 22</a:t>
            </a:r>
            <a:r>
              <a:rPr lang="en-US" b="1" baseline="30000" dirty="0"/>
              <a:t>nd</a:t>
            </a:r>
            <a:r>
              <a:rPr lang="en-US" b="1" dirty="0"/>
              <a:t> and Tuesday, March 23</a:t>
            </a:r>
            <a:r>
              <a:rPr lang="en-US" b="1" baseline="30000" dirty="0"/>
              <a:t>rd</a:t>
            </a:r>
            <a:r>
              <a:rPr lang="en-US" b="1" dirty="0"/>
              <a:t>.  The virtual visit will review the instructional practices we have established as an IB PYP Candidate School and confirm they are aligned with the IB PYP philosophy. The visiting team will </a:t>
            </a:r>
            <a:r>
              <a:rPr lang="en-US" b="1"/>
              <a:t>visit classes </a:t>
            </a:r>
            <a:r>
              <a:rPr lang="en-US" b="1" dirty="0"/>
              <a:t>virtually, meet with students, parents, teaching staff and the governing body of the Hempstead Public School District. </a:t>
            </a:r>
          </a:p>
          <a:p>
            <a:pPr algn="ctr"/>
            <a:r>
              <a:rPr lang="en-US" sz="2400" b="1" dirty="0">
                <a:solidFill>
                  <a:srgbClr val="FF0000"/>
                </a:solidFill>
              </a:rPr>
              <a:t>March’s Learner Profile Attribute is Principled</a:t>
            </a:r>
          </a:p>
          <a:p>
            <a:pPr algn="ctr"/>
            <a:endParaRPr lang="en-US" sz="3000" b="1" dirty="0"/>
          </a:p>
          <a:p>
            <a:pPr algn="ctr"/>
            <a:endParaRPr lang="en-US" sz="3000" b="1" dirty="0"/>
          </a:p>
          <a:p>
            <a:pPr algn="ctr"/>
            <a:endParaRPr lang="en-US" sz="3000" b="1" dirty="0"/>
          </a:p>
          <a:p>
            <a:pPr algn="ctr"/>
            <a:endParaRPr lang="en-US" sz="3000" b="1" dirty="0"/>
          </a:p>
          <a:p>
            <a:pPr algn="ctr"/>
            <a:endParaRPr lang="en-US" sz="3000" b="1" dirty="0"/>
          </a:p>
          <a:p>
            <a:pPr algn="ctr"/>
            <a:endParaRPr lang="en-US" sz="3000" b="1" dirty="0"/>
          </a:p>
          <a:p>
            <a:pPr algn="ctr"/>
            <a:endParaRPr lang="en-US" sz="3000" b="1" dirty="0"/>
          </a:p>
          <a:p>
            <a:pPr algn="ctr"/>
            <a:endParaRPr lang="en-US" sz="3600" b="1" dirty="0"/>
          </a:p>
        </p:txBody>
      </p:sp>
      <p:pic>
        <p:nvPicPr>
          <p:cNvPr id="3" name="Picture 2" descr="Logo&#10;&#10;Description automatically generated">
            <a:extLst>
              <a:ext uri="{FF2B5EF4-FFF2-40B4-BE49-F238E27FC236}">
                <a16:creationId xmlns:a16="http://schemas.microsoft.com/office/drawing/2014/main" id="{5048E356-EAEC-B344-973E-33678F1FACD5}"/>
              </a:ext>
            </a:extLst>
          </p:cNvPr>
          <p:cNvPicPr>
            <a:picLocks noChangeAspect="1"/>
          </p:cNvPicPr>
          <p:nvPr/>
        </p:nvPicPr>
        <p:blipFill>
          <a:blip r:embed="rId2"/>
          <a:stretch>
            <a:fillRect/>
          </a:stretch>
        </p:blipFill>
        <p:spPr>
          <a:xfrm>
            <a:off x="2132442" y="1531918"/>
            <a:ext cx="701826" cy="521208"/>
          </a:xfrm>
          <a:prstGeom prst="rect">
            <a:avLst/>
          </a:prstGeom>
        </p:spPr>
      </p:pic>
      <p:pic>
        <p:nvPicPr>
          <p:cNvPr id="13" name="Picture 12" descr="Logo&#10;&#10;Description automatically generated">
            <a:extLst>
              <a:ext uri="{FF2B5EF4-FFF2-40B4-BE49-F238E27FC236}">
                <a16:creationId xmlns:a16="http://schemas.microsoft.com/office/drawing/2014/main" id="{2A605C04-7F31-C442-80AB-F2CD589C2931}"/>
              </a:ext>
            </a:extLst>
          </p:cNvPr>
          <p:cNvPicPr>
            <a:picLocks noChangeAspect="1"/>
          </p:cNvPicPr>
          <p:nvPr/>
        </p:nvPicPr>
        <p:blipFill>
          <a:blip r:embed="rId2"/>
          <a:stretch>
            <a:fillRect/>
          </a:stretch>
        </p:blipFill>
        <p:spPr>
          <a:xfrm>
            <a:off x="9095137" y="1513688"/>
            <a:ext cx="703585" cy="522514"/>
          </a:xfrm>
          <a:prstGeom prst="rect">
            <a:avLst/>
          </a:prstGeom>
        </p:spPr>
      </p:pic>
      <p:sp>
        <p:nvSpPr>
          <p:cNvPr id="2" name="TextBox 1">
            <a:extLst>
              <a:ext uri="{FF2B5EF4-FFF2-40B4-BE49-F238E27FC236}">
                <a16:creationId xmlns:a16="http://schemas.microsoft.com/office/drawing/2014/main" id="{61A3EF99-8826-2247-87AC-A46EA842BAA5}"/>
              </a:ext>
            </a:extLst>
          </p:cNvPr>
          <p:cNvSpPr txBox="1"/>
          <p:nvPr/>
        </p:nvSpPr>
        <p:spPr>
          <a:xfrm>
            <a:off x="3519346" y="4788366"/>
            <a:ext cx="5040916" cy="1938992"/>
          </a:xfrm>
          <a:prstGeom prst="rect">
            <a:avLst/>
          </a:prstGeom>
          <a:noFill/>
        </p:spPr>
        <p:txBody>
          <a:bodyPr wrap="square" rtlCol="0">
            <a:spAutoFit/>
          </a:bodyPr>
          <a:lstStyle/>
          <a:p>
            <a:pPr algn="just"/>
            <a:r>
              <a:rPr lang="en-US" sz="2000" b="1" dirty="0"/>
              <a:t>Help your child at home by playing games that involve teams. Involve them in deciding on the rules for the game or activity. Discuss the qualities of being honest and a team player. Praise your child when they are honest are admit to making a mistake.</a:t>
            </a:r>
          </a:p>
        </p:txBody>
      </p:sp>
      <p:pic>
        <p:nvPicPr>
          <p:cNvPr id="6" name="Picture 5" descr="A picture containing person, indoor&#10;&#10;Description automatically generated">
            <a:extLst>
              <a:ext uri="{FF2B5EF4-FFF2-40B4-BE49-F238E27FC236}">
                <a16:creationId xmlns:a16="http://schemas.microsoft.com/office/drawing/2014/main" id="{8F27F44D-FEED-0946-A6A1-977FCF2C8765}"/>
              </a:ext>
            </a:extLst>
          </p:cNvPr>
          <p:cNvPicPr>
            <a:picLocks noChangeAspect="1"/>
          </p:cNvPicPr>
          <p:nvPr/>
        </p:nvPicPr>
        <p:blipFill>
          <a:blip r:embed="rId3"/>
          <a:stretch>
            <a:fillRect/>
          </a:stretch>
        </p:blipFill>
        <p:spPr>
          <a:xfrm rot="5400000">
            <a:off x="948017" y="4304503"/>
            <a:ext cx="1821169" cy="2906719"/>
          </a:xfrm>
          <a:prstGeom prst="rect">
            <a:avLst/>
          </a:prstGeom>
        </p:spPr>
      </p:pic>
      <p:pic>
        <p:nvPicPr>
          <p:cNvPr id="14" name="Picture 13" descr="A picture containing person, indoor, floor&#10;&#10;Description automatically generated">
            <a:extLst>
              <a:ext uri="{FF2B5EF4-FFF2-40B4-BE49-F238E27FC236}">
                <a16:creationId xmlns:a16="http://schemas.microsoft.com/office/drawing/2014/main" id="{97084761-DC53-EF43-9198-605B3412A564}"/>
              </a:ext>
            </a:extLst>
          </p:cNvPr>
          <p:cNvPicPr>
            <a:picLocks noChangeAspect="1"/>
          </p:cNvPicPr>
          <p:nvPr/>
        </p:nvPicPr>
        <p:blipFill>
          <a:blip r:embed="rId4"/>
          <a:stretch>
            <a:fillRect/>
          </a:stretch>
        </p:blipFill>
        <p:spPr>
          <a:xfrm>
            <a:off x="405242" y="2244439"/>
            <a:ext cx="2906719" cy="2327561"/>
          </a:xfrm>
          <a:prstGeom prst="rect">
            <a:avLst/>
          </a:prstGeom>
        </p:spPr>
      </p:pic>
      <p:pic>
        <p:nvPicPr>
          <p:cNvPr id="16" name="Picture 15" descr="A group of people lying on the floor&#10;&#10;Description automatically generated with low confidence">
            <a:extLst>
              <a:ext uri="{FF2B5EF4-FFF2-40B4-BE49-F238E27FC236}">
                <a16:creationId xmlns:a16="http://schemas.microsoft.com/office/drawing/2014/main" id="{457EAA84-5845-404B-8A62-68122D7E000B}"/>
              </a:ext>
            </a:extLst>
          </p:cNvPr>
          <p:cNvPicPr>
            <a:picLocks noChangeAspect="1"/>
          </p:cNvPicPr>
          <p:nvPr/>
        </p:nvPicPr>
        <p:blipFill>
          <a:blip r:embed="rId5"/>
          <a:stretch>
            <a:fillRect/>
          </a:stretch>
        </p:blipFill>
        <p:spPr>
          <a:xfrm rot="5400000">
            <a:off x="9258130" y="4261803"/>
            <a:ext cx="1821170" cy="2992119"/>
          </a:xfrm>
          <a:prstGeom prst="rect">
            <a:avLst/>
          </a:prstGeom>
        </p:spPr>
      </p:pic>
      <p:pic>
        <p:nvPicPr>
          <p:cNvPr id="19" name="Picture 18" descr="A picture containing indoor, floor, automaton&#10;&#10;Description automatically generated">
            <a:extLst>
              <a:ext uri="{FF2B5EF4-FFF2-40B4-BE49-F238E27FC236}">
                <a16:creationId xmlns:a16="http://schemas.microsoft.com/office/drawing/2014/main" id="{519235F9-260D-B24F-A944-4085AE25595B}"/>
              </a:ext>
            </a:extLst>
          </p:cNvPr>
          <p:cNvPicPr>
            <a:picLocks noChangeAspect="1"/>
          </p:cNvPicPr>
          <p:nvPr/>
        </p:nvPicPr>
        <p:blipFill rotWithShape="1">
          <a:blip r:embed="rId6"/>
          <a:srcRect l="18003" t="4000" r="12998" b="9330"/>
          <a:stretch/>
        </p:blipFill>
        <p:spPr>
          <a:xfrm>
            <a:off x="8748468" y="2244438"/>
            <a:ext cx="2916308" cy="2327561"/>
          </a:xfrm>
          <a:prstGeom prst="rect">
            <a:avLst/>
          </a:prstGeom>
        </p:spPr>
      </p:pic>
      <p:pic>
        <p:nvPicPr>
          <p:cNvPr id="21" name="Picture 20" descr="A picture containing text, toy&#10;&#10;Description automatically generated">
            <a:extLst>
              <a:ext uri="{FF2B5EF4-FFF2-40B4-BE49-F238E27FC236}">
                <a16:creationId xmlns:a16="http://schemas.microsoft.com/office/drawing/2014/main" id="{F23C4B39-3C94-864B-BEC0-F1CBD9BAB063}"/>
              </a:ext>
            </a:extLst>
          </p:cNvPr>
          <p:cNvPicPr>
            <a:picLocks noChangeAspect="1"/>
          </p:cNvPicPr>
          <p:nvPr/>
        </p:nvPicPr>
        <p:blipFill>
          <a:blip r:embed="rId7"/>
          <a:stretch>
            <a:fillRect/>
          </a:stretch>
        </p:blipFill>
        <p:spPr>
          <a:xfrm>
            <a:off x="3745346" y="1813097"/>
            <a:ext cx="4438712" cy="2758902"/>
          </a:xfrm>
          <a:prstGeom prst="rect">
            <a:avLst/>
          </a:prstGeom>
        </p:spPr>
      </p:pic>
    </p:spTree>
    <p:extLst>
      <p:ext uri="{BB962C8B-B14F-4D97-AF65-F5344CB8AC3E}">
        <p14:creationId xmlns:p14="http://schemas.microsoft.com/office/powerpoint/2010/main" val="60596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0C2A-41BA-E941-9FE4-7D3B4B024537}"/>
              </a:ext>
            </a:extLst>
          </p:cNvPr>
          <p:cNvSpPr>
            <a:spLocks noGrp="1"/>
          </p:cNvSpPr>
          <p:nvPr>
            <p:ph type="title"/>
          </p:nvPr>
        </p:nvSpPr>
        <p:spPr>
          <a:xfrm>
            <a:off x="838200" y="214313"/>
            <a:ext cx="10515600" cy="1476375"/>
          </a:xfrm>
        </p:spPr>
        <p:txBody>
          <a:bodyPr rtlCol="0">
            <a:normAutofit fontScale="90000"/>
          </a:bodyPr>
          <a:lstStyle/>
          <a:p>
            <a:pPr algn="ctr" eaLnBrk="1" fontAlgn="auto" hangingPunct="1">
              <a:spcAft>
                <a:spcPts val="0"/>
              </a:spcAft>
              <a:defRPr/>
            </a:pPr>
            <a:br>
              <a:rPr lang="en-US" b="1">
                <a:latin typeface="+mn-lt"/>
              </a:rPr>
            </a:br>
            <a:br>
              <a:rPr lang="en-US" b="1">
                <a:latin typeface="+mn-lt"/>
              </a:rPr>
            </a:br>
            <a:r>
              <a:rPr lang="en-US" b="1">
                <a:latin typeface="+mn-lt"/>
              </a:rPr>
              <a:t>March - Learner Profile</a:t>
            </a:r>
            <a:br>
              <a:rPr lang="en-US" b="1">
                <a:latin typeface="+mn-lt"/>
              </a:rPr>
            </a:br>
            <a:r>
              <a:rPr lang="en-US" b="1">
                <a:latin typeface="+mn-lt"/>
              </a:rPr>
              <a:t>Principled</a:t>
            </a:r>
            <a:br>
              <a:rPr lang="en-US" b="1">
                <a:latin typeface="+mn-lt"/>
              </a:rPr>
            </a:br>
            <a:br>
              <a:rPr lang="en-US" b="1">
                <a:latin typeface="+mn-lt"/>
              </a:rPr>
            </a:br>
            <a:endParaRPr lang="en-US" b="1">
              <a:latin typeface="+mn-lt"/>
            </a:endParaRPr>
          </a:p>
        </p:txBody>
      </p:sp>
      <p:sp>
        <p:nvSpPr>
          <p:cNvPr id="3" name="TextBox 2">
            <a:extLst>
              <a:ext uri="{FF2B5EF4-FFF2-40B4-BE49-F238E27FC236}">
                <a16:creationId xmlns:a16="http://schemas.microsoft.com/office/drawing/2014/main" id="{ABDC6870-AB31-9C4C-8C3B-9D4BCF7BA9A4}"/>
              </a:ext>
            </a:extLst>
          </p:cNvPr>
          <p:cNvSpPr txBox="1"/>
          <p:nvPr/>
        </p:nvSpPr>
        <p:spPr>
          <a:xfrm>
            <a:off x="1397485" y="3040063"/>
            <a:ext cx="9254787" cy="3416320"/>
          </a:xfrm>
          <a:prstGeom prst="rect">
            <a:avLst/>
          </a:prstGeom>
          <a:noFill/>
        </p:spPr>
        <p:txBody>
          <a:bodyPr wrap="square">
            <a:spAutoFit/>
          </a:bodyPr>
          <a:lstStyle/>
          <a:p>
            <a:pPr>
              <a:defRPr/>
            </a:pPr>
            <a:r>
              <a:rPr lang="en-US" dirty="0"/>
              <a:t>Students who are </a:t>
            </a:r>
            <a:r>
              <a:rPr lang="en-US" b="1" dirty="0"/>
              <a:t>principled</a:t>
            </a:r>
            <a:r>
              <a:rPr lang="en-US" dirty="0"/>
              <a:t> have a sense of fairness and are honest with themselves and with others. They understand that sometimes there are rules, and they follow them. They have an understanding of moral reasoning.</a:t>
            </a:r>
          </a:p>
          <a:p>
            <a:pPr algn="ctr">
              <a:defRPr/>
            </a:pPr>
            <a:r>
              <a:rPr lang="en-US" dirty="0"/>
              <a:t> </a:t>
            </a:r>
            <a:r>
              <a:rPr lang="en-US" b="1" dirty="0"/>
              <a:t>How can parents help to develop students who are principled at home? </a:t>
            </a:r>
          </a:p>
          <a:p>
            <a:pPr marL="342900" indent="-342900">
              <a:buFontTx/>
              <a:buAutoNum type="arabicPeriod"/>
              <a:defRPr/>
            </a:pPr>
            <a:r>
              <a:rPr lang="en-US" dirty="0"/>
              <a:t>Involve your child in deciding on the rules for a game or activity and then ensure that they stick to the ones that have been decided upon. </a:t>
            </a:r>
          </a:p>
          <a:p>
            <a:pPr marL="342900" indent="-342900">
              <a:buFontTx/>
              <a:buAutoNum type="arabicPeriod"/>
              <a:defRPr/>
            </a:pPr>
            <a:r>
              <a:rPr lang="en-US" dirty="0"/>
              <a:t>Encourage your child to play games that involve teams. Discuss with your child the qualities of a team player. What sort of person would they want on their team?</a:t>
            </a:r>
          </a:p>
          <a:p>
            <a:pPr marL="342900" indent="-342900">
              <a:buFontTx/>
              <a:buAutoNum type="arabicPeriod"/>
              <a:defRPr/>
            </a:pPr>
            <a:r>
              <a:rPr lang="en-US" dirty="0"/>
              <a:t>When your child wins a game insist that he or she is a well-mannered winner. They might thank their opponent or shake hands with them if it’s appropriate. </a:t>
            </a:r>
          </a:p>
          <a:p>
            <a:pPr marL="342900" indent="-342900">
              <a:buFontTx/>
              <a:buAutoNum type="arabicPeriod"/>
              <a:defRPr/>
            </a:pPr>
            <a:r>
              <a:rPr lang="en-US" dirty="0"/>
              <a:t>When playing a game, don’t change the rules or let your child win. Being a gracious loser is just as important as being a good winner. </a:t>
            </a:r>
            <a:r>
              <a:rPr lang="en-US" dirty="0">
                <a:latin typeface="+mn-lt"/>
                <a:sym typeface="Wingdings" pitchFamily="2" charset="2"/>
              </a:rPr>
              <a:t></a:t>
            </a:r>
            <a:endParaRPr lang="en-US" dirty="0">
              <a:latin typeface="+mn-lt"/>
            </a:endParaRPr>
          </a:p>
        </p:txBody>
      </p:sp>
      <p:pic>
        <p:nvPicPr>
          <p:cNvPr id="10" name="Picture 9">
            <a:extLst>
              <a:ext uri="{FF2B5EF4-FFF2-40B4-BE49-F238E27FC236}">
                <a16:creationId xmlns:a16="http://schemas.microsoft.com/office/drawing/2014/main" id="{041AC4A4-E31B-4601-A1C1-0A5ABC9103AA}"/>
              </a:ext>
            </a:extLst>
          </p:cNvPr>
          <p:cNvPicPr/>
          <p:nvPr/>
        </p:nvPicPr>
        <p:blipFill>
          <a:blip r:embed="rId2">
            <a:extLst>
              <a:ext uri="{28A0092B-C50C-407E-A947-70E740481C1C}">
                <a14:useLocalDpi xmlns:a14="http://schemas.microsoft.com/office/drawing/2010/main" val="0"/>
              </a:ext>
            </a:extLst>
          </a:blip>
          <a:stretch>
            <a:fillRect/>
          </a:stretch>
        </p:blipFill>
        <p:spPr>
          <a:xfrm>
            <a:off x="5209309" y="1563687"/>
            <a:ext cx="1551709" cy="1476375"/>
          </a:xfrm>
          <a:prstGeom prst="rect">
            <a:avLst/>
          </a:prstGeom>
        </p:spPr>
      </p:pic>
      <p:pic>
        <p:nvPicPr>
          <p:cNvPr id="4" name="Picture 3">
            <a:extLst>
              <a:ext uri="{FF2B5EF4-FFF2-40B4-BE49-F238E27FC236}">
                <a16:creationId xmlns:a16="http://schemas.microsoft.com/office/drawing/2014/main" id="{6829738B-64C2-4DAB-B754-FD874C3354B0}"/>
              </a:ext>
            </a:extLst>
          </p:cNvPr>
          <p:cNvPicPr>
            <a:picLocks noChangeAspect="1"/>
          </p:cNvPicPr>
          <p:nvPr/>
        </p:nvPicPr>
        <p:blipFill>
          <a:blip r:embed="rId3"/>
          <a:stretch>
            <a:fillRect/>
          </a:stretch>
        </p:blipFill>
        <p:spPr>
          <a:xfrm>
            <a:off x="8882062" y="1166813"/>
            <a:ext cx="2619375" cy="1476375"/>
          </a:xfrm>
          <a:prstGeom prst="rect">
            <a:avLst/>
          </a:prstGeom>
        </p:spPr>
      </p:pic>
      <p:pic>
        <p:nvPicPr>
          <p:cNvPr id="5" name="Picture 4">
            <a:extLst>
              <a:ext uri="{FF2B5EF4-FFF2-40B4-BE49-F238E27FC236}">
                <a16:creationId xmlns:a16="http://schemas.microsoft.com/office/drawing/2014/main" id="{2B9C36E4-06BC-4F06-8BD5-DD1EBBFD50E3}"/>
              </a:ext>
            </a:extLst>
          </p:cNvPr>
          <p:cNvPicPr>
            <a:picLocks noChangeAspect="1"/>
          </p:cNvPicPr>
          <p:nvPr/>
        </p:nvPicPr>
        <p:blipFill>
          <a:blip r:embed="rId4"/>
          <a:stretch>
            <a:fillRect/>
          </a:stretch>
        </p:blipFill>
        <p:spPr>
          <a:xfrm>
            <a:off x="838201" y="624516"/>
            <a:ext cx="1814378" cy="2018672"/>
          </a:xfrm>
          <a:prstGeom prst="rect">
            <a:avLst/>
          </a:prstGeom>
        </p:spPr>
      </p:pic>
    </p:spTree>
    <p:extLst>
      <p:ext uri="{BB962C8B-B14F-4D97-AF65-F5344CB8AC3E}">
        <p14:creationId xmlns:p14="http://schemas.microsoft.com/office/powerpoint/2010/main" val="404057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0C2A-41BA-E941-9FE4-7D3B4B024537}"/>
              </a:ext>
            </a:extLst>
          </p:cNvPr>
          <p:cNvSpPr>
            <a:spLocks noGrp="1"/>
          </p:cNvSpPr>
          <p:nvPr>
            <p:ph type="title"/>
          </p:nvPr>
        </p:nvSpPr>
        <p:spPr>
          <a:xfrm>
            <a:off x="838200" y="214313"/>
            <a:ext cx="10515600" cy="1476375"/>
          </a:xfrm>
        </p:spPr>
        <p:txBody>
          <a:bodyPr rtlCol="0">
            <a:normAutofit fontScale="90000"/>
          </a:bodyPr>
          <a:lstStyle/>
          <a:p>
            <a:pPr algn="ctr" rtl="0" eaLnBrk="1" fontAlgn="auto" hangingPunct="1">
              <a:spcAft>
                <a:spcPts val="0"/>
              </a:spcAft>
              <a:defRPr/>
            </a:pPr>
            <a:br>
              <a:rPr lang="en-US" b="1" dirty="0">
                <a:latin typeface="+mn-lt"/>
              </a:rPr>
            </a:br>
            <a:br>
              <a:rPr lang="en-US" b="1" dirty="0">
                <a:latin typeface="+mn-lt"/>
              </a:rPr>
            </a:br>
            <a:r>
              <a:rPr lang="es-ES_tradnl" b="1" dirty="0">
                <a:latin typeface="+mn-lt"/>
              </a:rPr>
              <a:t>Marzo: Perfil del Alumno</a:t>
            </a:r>
            <a:br>
              <a:rPr lang="es-ES_tradnl" b="1" dirty="0">
                <a:latin typeface="+mn-lt"/>
              </a:rPr>
            </a:br>
            <a:r>
              <a:rPr lang="es-ES_tradnl" b="1" dirty="0">
                <a:latin typeface="+mn-lt"/>
              </a:rPr>
              <a:t>De principios</a:t>
            </a:r>
            <a:br>
              <a:rPr lang="en-US" b="1" dirty="0">
                <a:latin typeface="+mn-lt"/>
              </a:rPr>
            </a:br>
            <a:br>
              <a:rPr lang="en-US" b="1" dirty="0">
                <a:latin typeface="+mn-lt"/>
              </a:rPr>
            </a:br>
            <a:endParaRPr lang="en-US" b="1" dirty="0">
              <a:latin typeface="+mn-lt"/>
            </a:endParaRPr>
          </a:p>
        </p:txBody>
      </p:sp>
      <p:sp>
        <p:nvSpPr>
          <p:cNvPr id="3" name="TextBox 2">
            <a:extLst>
              <a:ext uri="{FF2B5EF4-FFF2-40B4-BE49-F238E27FC236}">
                <a16:creationId xmlns:a16="http://schemas.microsoft.com/office/drawing/2014/main" id="{ABDC6870-AB31-9C4C-8C3B-9D4BCF7BA9A4}"/>
              </a:ext>
            </a:extLst>
          </p:cNvPr>
          <p:cNvSpPr txBox="1"/>
          <p:nvPr/>
        </p:nvSpPr>
        <p:spPr>
          <a:xfrm>
            <a:off x="1003091" y="3009096"/>
            <a:ext cx="9789826" cy="3416320"/>
          </a:xfrm>
          <a:prstGeom prst="rect">
            <a:avLst/>
          </a:prstGeom>
          <a:noFill/>
        </p:spPr>
        <p:txBody>
          <a:bodyPr wrap="square">
            <a:spAutoFit/>
          </a:bodyPr>
          <a:lstStyle/>
          <a:p>
            <a:pPr algn="l" rtl="0">
              <a:defRPr/>
            </a:pPr>
            <a:r>
              <a:rPr lang="es-ES_tradnl" dirty="0"/>
              <a:t>Estudiantes que son </a:t>
            </a:r>
            <a:r>
              <a:rPr lang="es-ES_tradnl" b="1" dirty="0"/>
              <a:t>de principios </a:t>
            </a:r>
            <a:r>
              <a:rPr lang="es-ES_tradnl" dirty="0"/>
              <a:t>tienen un sentido de justicia y son honestos consigo mismos y con los demás. Entienden que a veces hay reglas y las siguen. Tienen una comprensión del razonamiento moral.</a:t>
            </a:r>
          </a:p>
          <a:p>
            <a:pPr algn="ctr" rtl="0">
              <a:defRPr/>
            </a:pPr>
            <a:r>
              <a:rPr lang="es-ES_tradnl" dirty="0"/>
              <a:t> </a:t>
            </a:r>
            <a:r>
              <a:rPr lang="es-ES_tradnl" b="1" dirty="0"/>
              <a:t>¿Cómo pueden los padres ayudar a desarrollar estudiantes que tengan principios en casa? </a:t>
            </a:r>
          </a:p>
          <a:p>
            <a:pPr marL="342900" indent="-342900" algn="l" rtl="0">
              <a:buFontTx/>
              <a:buAutoNum type="arabicPeriod"/>
              <a:defRPr/>
            </a:pPr>
            <a:r>
              <a:rPr lang="es-ES_tradnl" dirty="0"/>
              <a:t>Haga que su hijo participe en la decisión de las reglas de un juego o actividad y luego asegúrese de que se adhieran a las que se han decidido. </a:t>
            </a:r>
          </a:p>
          <a:p>
            <a:pPr marL="342900" indent="-342900" algn="l" rtl="0">
              <a:buFontTx/>
              <a:buAutoNum type="arabicPeriod"/>
              <a:defRPr/>
            </a:pPr>
            <a:r>
              <a:rPr lang="es-ES_tradnl" dirty="0"/>
              <a:t>Anime a su hijo a jugar juegos que involucren equipos. Hable con su hijo sobre las cualidades de un jugador de equipo. ¿Qué tipo de persona querrían en su equipo?</a:t>
            </a:r>
          </a:p>
          <a:p>
            <a:pPr marL="342900" indent="-342900" algn="l" rtl="0">
              <a:buFontTx/>
              <a:buAutoNum type="arabicPeriod"/>
              <a:defRPr/>
            </a:pPr>
            <a:r>
              <a:rPr lang="es-ES_tradnl" dirty="0"/>
              <a:t>Cuando su hijo gane un juego, insista en que es un ganador educado. Podrían agradecer a su oponente o darle la mano si es apropiado.</a:t>
            </a:r>
          </a:p>
          <a:p>
            <a:pPr marL="342900" indent="-342900" algn="l" rtl="0">
              <a:buFontTx/>
              <a:buAutoNum type="arabicPeriod"/>
              <a:defRPr/>
            </a:pPr>
            <a:r>
              <a:rPr lang="es-ES_tradnl" dirty="0"/>
              <a:t>Cuando juegue, no cambie las reglas ni deje que su hijo gane. Ser un buen perdedor es tan importante como ser un buen ganador.</a:t>
            </a:r>
            <a:r>
              <a:rPr lang="es-ES_tradnl" dirty="0">
                <a:latin typeface="+mn-lt"/>
                <a:sym typeface="Wingdings" pitchFamily="2" charset="2"/>
              </a:rPr>
              <a:t></a:t>
            </a:r>
            <a:endParaRPr lang="es-ES_tradnl" dirty="0">
              <a:latin typeface="+mn-lt"/>
            </a:endParaRPr>
          </a:p>
        </p:txBody>
      </p:sp>
      <p:pic>
        <p:nvPicPr>
          <p:cNvPr id="10" name="Picture 9">
            <a:extLst>
              <a:ext uri="{FF2B5EF4-FFF2-40B4-BE49-F238E27FC236}">
                <a16:creationId xmlns:a16="http://schemas.microsoft.com/office/drawing/2014/main" id="{041AC4A4-E31B-4601-A1C1-0A5ABC9103AA}"/>
              </a:ext>
            </a:extLst>
          </p:cNvPr>
          <p:cNvPicPr/>
          <p:nvPr/>
        </p:nvPicPr>
        <p:blipFill>
          <a:blip r:embed="rId2">
            <a:extLst>
              <a:ext uri="{28A0092B-C50C-407E-A947-70E740481C1C}">
                <a14:useLocalDpi xmlns:a14="http://schemas.microsoft.com/office/drawing/2010/main" val="0"/>
              </a:ext>
            </a:extLst>
          </a:blip>
          <a:stretch>
            <a:fillRect/>
          </a:stretch>
        </p:blipFill>
        <p:spPr>
          <a:xfrm>
            <a:off x="5237017" y="1563688"/>
            <a:ext cx="1814377" cy="1445408"/>
          </a:xfrm>
          <a:prstGeom prst="rect">
            <a:avLst/>
          </a:prstGeom>
        </p:spPr>
      </p:pic>
      <p:pic>
        <p:nvPicPr>
          <p:cNvPr id="4" name="Picture 3">
            <a:extLst>
              <a:ext uri="{FF2B5EF4-FFF2-40B4-BE49-F238E27FC236}">
                <a16:creationId xmlns:a16="http://schemas.microsoft.com/office/drawing/2014/main" id="{6829738B-64C2-4DAB-B754-FD874C3354B0}"/>
              </a:ext>
            </a:extLst>
          </p:cNvPr>
          <p:cNvPicPr>
            <a:picLocks noChangeAspect="1"/>
          </p:cNvPicPr>
          <p:nvPr/>
        </p:nvPicPr>
        <p:blipFill>
          <a:blip r:embed="rId3"/>
          <a:stretch>
            <a:fillRect/>
          </a:stretch>
        </p:blipFill>
        <p:spPr>
          <a:xfrm>
            <a:off x="8882062" y="1166813"/>
            <a:ext cx="2619375" cy="1476375"/>
          </a:xfrm>
          <a:prstGeom prst="rect">
            <a:avLst/>
          </a:prstGeom>
        </p:spPr>
      </p:pic>
      <p:pic>
        <p:nvPicPr>
          <p:cNvPr id="5" name="Picture 4">
            <a:extLst>
              <a:ext uri="{FF2B5EF4-FFF2-40B4-BE49-F238E27FC236}">
                <a16:creationId xmlns:a16="http://schemas.microsoft.com/office/drawing/2014/main" id="{2B9C36E4-06BC-4F06-8BD5-DD1EBBFD50E3}"/>
              </a:ext>
            </a:extLst>
          </p:cNvPr>
          <p:cNvPicPr>
            <a:picLocks noChangeAspect="1"/>
          </p:cNvPicPr>
          <p:nvPr/>
        </p:nvPicPr>
        <p:blipFill>
          <a:blip r:embed="rId4"/>
          <a:stretch>
            <a:fillRect/>
          </a:stretch>
        </p:blipFill>
        <p:spPr>
          <a:xfrm>
            <a:off x="838201" y="624516"/>
            <a:ext cx="1814378" cy="2018672"/>
          </a:xfrm>
          <a:prstGeom prst="rect">
            <a:avLst/>
          </a:prstGeom>
        </p:spPr>
      </p:pic>
    </p:spTree>
    <p:extLst>
      <p:ext uri="{BB962C8B-B14F-4D97-AF65-F5344CB8AC3E}">
        <p14:creationId xmlns:p14="http://schemas.microsoft.com/office/powerpoint/2010/main" val="4204081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503</Words>
  <Application>Microsoft Macintosh PowerPoint</Application>
  <PresentationFormat>Widescreen</PresentationFormat>
  <Paragraphs>23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  March - Learner Profile Principled  </vt:lpstr>
      <vt:lpstr>  Marzo: Perfil del Alumno De principios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Chung, Rhonda</dc:creator>
  <cp:lastModifiedBy>Chung, Rhonda</cp:lastModifiedBy>
  <cp:revision>5</cp:revision>
  <dcterms:created xsi:type="dcterms:W3CDTF">2021-03-14T15:44:43Z</dcterms:created>
  <dcterms:modified xsi:type="dcterms:W3CDTF">2021-03-14T19:20:54Z</dcterms:modified>
</cp:coreProperties>
</file>